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2"/>
  </p:handoutMasterIdLst>
  <p:sldIdLst>
    <p:sldId id="308" r:id="rId3"/>
    <p:sldId id="297" r:id="rId4"/>
    <p:sldId id="293" r:id="rId6"/>
    <p:sldId id="391" r:id="rId7"/>
    <p:sldId id="401" r:id="rId8"/>
    <p:sldId id="405" r:id="rId9"/>
    <p:sldId id="408" r:id="rId10"/>
    <p:sldId id="409" r:id="rId11"/>
    <p:sldId id="410" r:id="rId12"/>
    <p:sldId id="411" r:id="rId13"/>
    <p:sldId id="412" r:id="rId14"/>
    <p:sldId id="361" r:id="rId15"/>
    <p:sldId id="413" r:id="rId16"/>
    <p:sldId id="407" r:id="rId17"/>
    <p:sldId id="414" r:id="rId18"/>
    <p:sldId id="295" r:id="rId19"/>
    <p:sldId id="285" r:id="rId20"/>
    <p:sldId id="28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kplus" initials="lp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75C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810" y="-324"/>
      </p:cViewPr>
      <p:guideLst>
        <p:guide orient="horz" pos="4319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2135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0" hangingPunct="0">
              <a:defRPr/>
            </a:pPr>
            <a:endParaRPr lang="zh-CN" altLang="en-US" sz="9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0" hangingPunct="0">
              <a:defRPr/>
            </a:pPr>
            <a:endParaRPr lang="zh-CN" altLang="en-US" sz="9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9D16FA71-E5A1-4B22-877B-790B2D8CCF13}" type="slidenum">
              <a:rPr lang="en-US" altLang="zh-CN" sz="900" noProof="1" smtClean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900" noProof="1">
              <a:solidFill>
                <a:srgbClr val="898989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tags" Target="../tags/tag6.xml"/><Relationship Id="rId22" Type="http://schemas.openxmlformats.org/officeDocument/2006/relationships/tags" Target="../tags/tag5.xml"/><Relationship Id="rId21" Type="http://schemas.openxmlformats.org/officeDocument/2006/relationships/tags" Target="../tags/tag4.xml"/><Relationship Id="rId20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.xml"/><Relationship Id="rId18" Type="http://schemas.openxmlformats.org/officeDocument/2006/relationships/tags" Target="../tags/tag1.xml"/><Relationship Id="rId17" Type="http://schemas.openxmlformats.org/officeDocument/2006/relationships/image" Target="../media/image1.jpe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5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6.xml"/><Relationship Id="rId1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9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占位符 5"/>
          <p:cNvSpPr txBox="1"/>
          <p:nvPr/>
        </p:nvSpPr>
        <p:spPr>
          <a:xfrm>
            <a:off x="140335" y="352425"/>
            <a:ext cx="6856730" cy="15557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教科版（</a:t>
            </a:r>
            <a:r>
              <a:rPr lang="en-US" altLang="zh-CN" sz="2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2017</a:t>
            </a:r>
            <a:r>
              <a:rPr lang="zh-CN" altLang="en-US" sz="27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秋）科学    六年级上册</a:t>
            </a:r>
            <a:endParaRPr lang="zh-CN" altLang="en-US" sz="27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800" y="773672"/>
            <a:ext cx="7056491" cy="5310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资源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77" y="275680"/>
            <a:ext cx="2044700" cy="496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1340485"/>
            <a:ext cx="3580130" cy="51600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同侧圆角矩形 23"/>
          <p:cNvSpPr>
            <a:spLocks noChangeArrowheads="1"/>
          </p:cNvSpPr>
          <p:nvPr/>
        </p:nvSpPr>
        <p:spPr bwMode="auto">
          <a:xfrm>
            <a:off x="323855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55786" y="2723997"/>
            <a:ext cx="6066461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结论： </a:t>
            </a:r>
            <a:endParaRPr lang="en-US" altLang="zh-CN" sz="2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zh-CN" altLang="en-US" sz="2400" dirty="0"/>
              <a:t>当电动机被用来发电时，它就是发电机了。人们就能够把其他不同形式的能量大规模的转换成电能了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同侧圆角矩形 23"/>
          <p:cNvSpPr>
            <a:spLocks noChangeArrowheads="1"/>
          </p:cNvSpPr>
          <p:nvPr/>
        </p:nvSpPr>
        <p:spPr bwMode="auto">
          <a:xfrm>
            <a:off x="323855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7170" name="Picture 2" descr="\\qiyanlin\科学资料——转移来的\6年级上新\视频——教参配套光盘\图片\12 (6)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613" y="1502358"/>
            <a:ext cx="3820036" cy="301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77129" y="4513103"/>
            <a:ext cx="6786563" cy="18004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220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2220" b="1" dirty="0">
                <a:solidFill>
                  <a:schemeClr val="bg1"/>
                </a:solidFill>
                <a:latin typeface="+mj-ea"/>
                <a:ea typeface="+mj-ea"/>
              </a:rPr>
              <a:t>这是一架无人驾驶飞机，它巨大的机翼上有大面积的太阳能电池板，能吸收足够的太阳能并将其转换成电能，维持电动螺旋浆的运转，使飞机能在高空中飞行，而高空永远是晴空万里，可提供足够的太阳能，保证飞行需要。</a:t>
            </a:r>
            <a:endParaRPr lang="zh-CN" altLang="en-US" sz="222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custDataLst>
      <p:tags r:id="rId2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侧圆角矩形 23"/>
          <p:cNvSpPr>
            <a:spLocks noChangeArrowheads="1"/>
          </p:cNvSpPr>
          <p:nvPr/>
        </p:nvSpPr>
        <p:spPr bwMode="auto">
          <a:xfrm>
            <a:off x="323855" y="1062318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三、研讨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895" y="1697910"/>
            <a:ext cx="7498970" cy="88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85" b="1" dirty="0">
                <a:latin typeface="+mn-ea"/>
                <a:cs typeface="+mn-ea"/>
              </a:rPr>
              <a:t>1.</a:t>
            </a:r>
            <a:r>
              <a:rPr lang="zh-CN" altLang="en-US" sz="2585" b="1" dirty="0">
                <a:latin typeface="+mn-ea"/>
                <a:cs typeface="+mn-ea"/>
              </a:rPr>
              <a:t>我们知道哪些发电的方法？能量又是怎样转化的？查阅资料，把结果记录在表格中。</a:t>
            </a:r>
            <a:endParaRPr lang="zh-CN" altLang="en-US" sz="2585" b="1" dirty="0">
              <a:latin typeface="+mn-ea"/>
              <a:cs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84288" y="2763838"/>
          <a:ext cx="6572250" cy="3528815"/>
        </p:xfrm>
        <a:graphic>
          <a:graphicData uri="http://schemas.openxmlformats.org/drawingml/2006/table">
            <a:tbl>
              <a:tblPr/>
              <a:tblGrid>
                <a:gridCol w="2191053"/>
                <a:gridCol w="2101956"/>
                <a:gridCol w="2279241"/>
              </a:tblGrid>
              <a:tr h="4285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+mj-ea"/>
                          <a:ea typeface="+mj-ea"/>
                          <a:cs typeface="Times New Roman" panose="02020603050405020304"/>
                        </a:rPr>
                        <a:t>电能的来源</a:t>
                      </a:r>
                      <a:endParaRPr lang="zh-CN" sz="2000" b="1" kern="100" dirty="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+mj-ea"/>
                          <a:ea typeface="+mj-ea"/>
                          <a:cs typeface="Times New Roman" panose="02020603050405020304"/>
                        </a:rPr>
                        <a:t>转化的能量</a:t>
                      </a:r>
                      <a:endParaRPr lang="zh-CN" sz="2000" b="1" kern="100" dirty="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+mj-ea"/>
                          <a:ea typeface="+mj-ea"/>
                          <a:cs typeface="Times New Roman" panose="02020603050405020304"/>
                        </a:rPr>
                        <a:t>输出的能量形式</a:t>
                      </a:r>
                      <a:endParaRPr lang="zh-CN" sz="2000" b="1" kern="100" dirty="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5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latin typeface="+mj-ea"/>
                          <a:ea typeface="+mj-ea"/>
                          <a:cs typeface="Times New Roman" panose="02020603050405020304"/>
                          <a:hlinkClick r:id="rId1" action="ppaction://hlinksldjump"/>
                        </a:rPr>
                        <a:t>普通电池</a:t>
                      </a:r>
                      <a:endParaRPr lang="zh-CN" sz="2000" b="1" kern="100" dirty="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latin typeface="+mj-ea"/>
                          <a:ea typeface="+mj-ea"/>
                          <a:cs typeface="Times New Roman" panose="02020603050405020304"/>
                        </a:rPr>
                        <a:t>化学能</a:t>
                      </a:r>
                      <a:endParaRPr lang="zh-CN" sz="2000" b="1" kern="100" dirty="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+mj-ea"/>
                          <a:ea typeface="+mj-ea"/>
                          <a:cs typeface="Times New Roman" panose="02020603050405020304"/>
                        </a:rPr>
                        <a:t>电能</a:t>
                      </a:r>
                      <a:endParaRPr lang="zh-CN" sz="2000" b="1" kern="100" dirty="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latin typeface="+mj-ea"/>
                          <a:ea typeface="+mj-ea"/>
                          <a:cs typeface="Times New Roman" panose="02020603050405020304"/>
                        </a:rPr>
                        <a:t>太阳能电池</a:t>
                      </a:r>
                      <a:endParaRPr lang="en-US" altLang="zh-CN" sz="2000" b="1" kern="100" dirty="0">
                        <a:latin typeface="+mj-ea"/>
                        <a:ea typeface="+mj-ea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latin typeface="+mj-ea"/>
                          <a:ea typeface="+mj-ea"/>
                          <a:cs typeface="Times New Roman" panose="02020603050405020304"/>
                        </a:rPr>
                        <a:t>（光电池）</a:t>
                      </a:r>
                      <a:endParaRPr lang="zh-CN" altLang="en-US" sz="2000" b="1" kern="100" dirty="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00" dirty="0">
                          <a:latin typeface="+mj-ea"/>
                          <a:ea typeface="+mj-ea"/>
                          <a:cs typeface="Times New Roman" panose="02020603050405020304"/>
                        </a:rPr>
                        <a:t>太阳能</a:t>
                      </a:r>
                      <a:endParaRPr lang="zh-CN" altLang="en-US" sz="2000" b="1" kern="100" dirty="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</a:tr>
              <a:tr h="4285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</a:tr>
              <a:tr h="4285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</a:tr>
              <a:tr h="4285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</a:tr>
              <a:tr h="4285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+mj-ea"/>
                        <a:ea typeface="+mj-ea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侧圆角矩形 23"/>
          <p:cNvSpPr>
            <a:spLocks noChangeArrowheads="1"/>
          </p:cNvSpPr>
          <p:nvPr/>
        </p:nvSpPr>
        <p:spPr bwMode="auto">
          <a:xfrm>
            <a:off x="323855" y="1062318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三、研讨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895" y="1697910"/>
            <a:ext cx="7498970" cy="88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85" b="1" dirty="0">
                <a:latin typeface="+mn-ea"/>
                <a:cs typeface="+mn-ea"/>
              </a:rPr>
              <a:t>2.</a:t>
            </a:r>
            <a:r>
              <a:rPr lang="zh-CN" altLang="en-US" sz="2585" b="1" dirty="0">
                <a:latin typeface="+mn-ea"/>
                <a:cs typeface="+mn-ea"/>
              </a:rPr>
              <a:t>通过本单元的学习，我们对能量有了哪些新的认识，试着说一说。</a:t>
            </a:r>
            <a:endParaRPr lang="zh-CN" altLang="en-US" sz="2585" b="1" dirty="0">
              <a:latin typeface="+mn-ea"/>
              <a:cs typeface="+mn-ea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826896" y="2585845"/>
            <a:ext cx="7498969" cy="213750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6667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1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3375" lvl="1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lvl="2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760" lvl="3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4135" lvl="4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67510" lvl="5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1520" lvl="6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5530" lvl="7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9540" lvl="8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15" dirty="0">
                <a:latin typeface="+mn-ea"/>
                <a:cs typeface="+mn-ea"/>
              </a:rPr>
              <a:t>能量的形式是</a:t>
            </a:r>
            <a:r>
              <a:rPr lang="zh-CN" altLang="en-US" sz="2215" dirty="0">
                <a:solidFill>
                  <a:srgbClr val="FF0000"/>
                </a:solidFill>
                <a:latin typeface="+mn-ea"/>
                <a:cs typeface="+mn-ea"/>
              </a:rPr>
              <a:t>多种多样</a:t>
            </a:r>
            <a:r>
              <a:rPr lang="zh-CN" altLang="en-US" sz="2215" dirty="0">
                <a:latin typeface="+mn-ea"/>
                <a:cs typeface="+mn-ea"/>
              </a:rPr>
              <a:t>的；能量之间是可以</a:t>
            </a:r>
            <a:r>
              <a:rPr lang="zh-CN" altLang="en-US" sz="2215" dirty="0">
                <a:solidFill>
                  <a:srgbClr val="FF0000"/>
                </a:solidFill>
                <a:latin typeface="+mn-ea"/>
                <a:cs typeface="+mn-ea"/>
              </a:rPr>
              <a:t>相互转化</a:t>
            </a:r>
            <a:r>
              <a:rPr lang="zh-CN" altLang="en-US" sz="2215" dirty="0">
                <a:latin typeface="+mn-ea"/>
                <a:cs typeface="+mn-ea"/>
              </a:rPr>
              <a:t>的；能量也可以从一个物体</a:t>
            </a:r>
            <a:r>
              <a:rPr lang="zh-CN" altLang="en-US" sz="2215" dirty="0">
                <a:solidFill>
                  <a:srgbClr val="FF0000"/>
                </a:solidFill>
                <a:latin typeface="+mn-ea"/>
                <a:cs typeface="+mn-ea"/>
              </a:rPr>
              <a:t>转移</a:t>
            </a:r>
            <a:r>
              <a:rPr lang="zh-CN" altLang="en-US" sz="2215" dirty="0">
                <a:latin typeface="+mn-ea"/>
                <a:cs typeface="+mn-ea"/>
              </a:rPr>
              <a:t>到另一个物体，比如食物链中能量的传递；电不是自然存在的能量，而是由其他能量（风能、水能、热能、化学能、太阳能等）转换来的二次能量。</a:t>
            </a:r>
            <a:endParaRPr lang="zh-CN" altLang="en-US" sz="2215" dirty="0"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侧圆角矩形 23"/>
          <p:cNvSpPr>
            <a:spLocks noChangeArrowheads="1"/>
          </p:cNvSpPr>
          <p:nvPr/>
        </p:nvSpPr>
        <p:spPr bwMode="auto">
          <a:xfrm>
            <a:off x="323855" y="1062318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四、拓展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895" y="1482010"/>
            <a:ext cx="7498970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8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组装一辆太阳能驱动的小车，并测试一下。</a:t>
            </a:r>
            <a:endParaRPr lang="zh-CN" altLang="en-US" sz="2585" b="1" dirty="0">
              <a:latin typeface="+mn-ea"/>
              <a:cs typeface="+mn-ea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820928" y="1955554"/>
            <a:ext cx="7498969" cy="469397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6667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1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3375" lvl="1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lvl="2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760" lvl="3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4135" lvl="4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67510" lvl="5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1520" lvl="6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5530" lvl="7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9540" lvl="8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15" b="1" dirty="0">
                <a:solidFill>
                  <a:srgbClr val="00B0F0"/>
                </a:solidFill>
                <a:latin typeface="+mn-ea"/>
                <a:cs typeface="+mn-ea"/>
              </a:rPr>
              <a:t>组装太阳能驱动的小车。</a:t>
            </a:r>
            <a:endParaRPr lang="zh-CN" altLang="en-US" sz="2215" b="1" dirty="0">
              <a:solidFill>
                <a:srgbClr val="00B0F0"/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15" b="1" dirty="0">
                <a:latin typeface="+mn-ea"/>
                <a:cs typeface="+mn-ea"/>
              </a:rPr>
              <a:t>①将小齿轮固定在小电动机的转轴上，将大齿轮固定在四轮小车的车轴上。</a:t>
            </a:r>
            <a:endParaRPr lang="zh-CN" altLang="en-US" sz="2215" b="1" dirty="0"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15" b="1" dirty="0">
                <a:latin typeface="+mn-ea"/>
                <a:cs typeface="+mn-ea"/>
              </a:rPr>
              <a:t>②连接太阳能电池板与小电动机，连接时要将它们各自同颜色的线进行连接。</a:t>
            </a:r>
            <a:endParaRPr lang="zh-CN" altLang="en-US" sz="2215" b="1" dirty="0"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15" b="1" dirty="0">
                <a:latin typeface="+mn-ea"/>
                <a:cs typeface="+mn-ea"/>
              </a:rPr>
              <a:t>③按照大、小齿轮咬合后的位置来确定小电动机的位置，用双面胶将小电动机固定在小车上。</a:t>
            </a:r>
            <a:endParaRPr lang="zh-CN" altLang="en-US" sz="2215" b="1" dirty="0"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15" b="1" dirty="0">
                <a:latin typeface="+mn-ea"/>
                <a:cs typeface="+mn-ea"/>
              </a:rPr>
              <a:t>④在小车上安装支架，将太阳能电池板固定在支架上，一辆太阳能驱动的小车就组装好了。</a:t>
            </a:r>
            <a:r>
              <a:rPr lang="en-US" altLang="zh-CN" sz="2215" b="1" dirty="0">
                <a:latin typeface="+mn-ea"/>
                <a:cs typeface="+mn-ea"/>
              </a:rPr>
              <a:t></a:t>
            </a:r>
            <a:endParaRPr lang="zh-CN" altLang="en-US" sz="2215" dirty="0"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侧圆角矩形 23"/>
          <p:cNvSpPr>
            <a:spLocks noChangeArrowheads="1"/>
          </p:cNvSpPr>
          <p:nvPr/>
        </p:nvSpPr>
        <p:spPr bwMode="auto">
          <a:xfrm>
            <a:off x="323855" y="1062318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四、拓展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895" y="1583610"/>
            <a:ext cx="7498970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8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组装一辆太阳能驱动的小车，并测试一下。</a:t>
            </a:r>
            <a:endParaRPr lang="zh-CN" altLang="en-US" sz="2585" b="1" dirty="0">
              <a:latin typeface="+mn-ea"/>
              <a:cs typeface="+mn-ea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820928" y="2057154"/>
            <a:ext cx="7498969" cy="162621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lvl1pPr marL="0" lvl="0" indent="0" algn="l" defTabSz="6667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1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3375" lvl="1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lvl="2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760" lvl="3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4135" lvl="4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67510" lvl="5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1520" lvl="6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5530" lvl="7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9540" lvl="8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215" b="1" dirty="0">
                <a:solidFill>
                  <a:srgbClr val="00B0F0"/>
                </a:solidFill>
                <a:latin typeface="+mn-ea"/>
                <a:cs typeface="+mn-ea"/>
              </a:rPr>
              <a:t>测试太阳能驱动的小车。</a:t>
            </a:r>
            <a:endParaRPr lang="zh-CN" altLang="en-US" sz="2215" b="1" dirty="0">
              <a:solidFill>
                <a:srgbClr val="00B0F0"/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15" b="1" dirty="0">
                <a:latin typeface="+mn-ea"/>
                <a:cs typeface="+mn-ea"/>
              </a:rPr>
              <a:t>①将小车放到阳光下，测试其是否能运动。</a:t>
            </a:r>
            <a:endParaRPr lang="zh-CN" altLang="en-US" sz="2215" b="1" dirty="0">
              <a:latin typeface="+mn-ea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15" b="1" dirty="0">
                <a:latin typeface="+mn-ea"/>
                <a:cs typeface="+mn-ea"/>
              </a:rPr>
              <a:t>②将小车放到阴凉处，测试其是否能运动。</a:t>
            </a:r>
            <a:endParaRPr lang="zh-CN" altLang="en-US" sz="2215" dirty="0">
              <a:latin typeface="+mn-ea"/>
              <a:cs typeface="+mn-ea"/>
            </a:endParaRPr>
          </a:p>
        </p:txBody>
      </p:sp>
      <p:pic>
        <p:nvPicPr>
          <p:cNvPr id="3" name="Picture 2" descr="\\qiyanlin\科学资料——转移来的\6年级上新\视频——教参配套光盘\图片\04 (18)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348" y="3606800"/>
            <a:ext cx="3353949" cy="2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同侧圆角矩形 23"/>
          <p:cNvSpPr>
            <a:spLocks noChangeArrowheads="1"/>
          </p:cNvSpPr>
          <p:nvPr/>
        </p:nvSpPr>
        <p:spPr bwMode="auto">
          <a:xfrm>
            <a:off x="323855" y="1052351"/>
            <a:ext cx="1973607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五、课堂小结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19459" name="TextBox 2"/>
          <p:cNvSpPr txBox="1">
            <a:spLocks noChangeArrowheads="1"/>
          </p:cNvSpPr>
          <p:nvPr/>
        </p:nvSpPr>
        <p:spPr bwMode="auto">
          <a:xfrm>
            <a:off x="2382349" y="2970117"/>
            <a:ext cx="47739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prstClr val="black"/>
                </a:solidFill>
              </a:rPr>
              <a:t>通过这堂课的学习你有什么收获？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69219"/>
            <a:ext cx="6931819" cy="386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4" y="1439466"/>
            <a:ext cx="7231856" cy="363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588555" y="1638036"/>
            <a:ext cx="6184193" cy="161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3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第四单元</a:t>
            </a:r>
            <a:r>
              <a:rPr lang="en-US" altLang="zh-CN" sz="33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endParaRPr lang="en-US" altLang="zh-CN" sz="33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300" b="1" dirty="0">
                <a:solidFill>
                  <a:srgbClr val="F60A75"/>
                </a:solidFill>
                <a:latin typeface="宋体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能  量</a:t>
            </a:r>
            <a:endParaRPr lang="zh-CN" altLang="en-US" sz="3300" b="1" dirty="0">
              <a:solidFill>
                <a:srgbClr val="F60A75"/>
              </a:solidFill>
              <a:latin typeface="宋体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2604877" y="3629259"/>
            <a:ext cx="41815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能量从哪里来</a:t>
            </a:r>
            <a:endParaRPr lang="zh-CN" altLang="en-US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23"/>
          <p:cNvSpPr>
            <a:spLocks noChangeArrowheads="1"/>
          </p:cNvSpPr>
          <p:nvPr/>
        </p:nvSpPr>
        <p:spPr bwMode="auto">
          <a:xfrm>
            <a:off x="323855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一、聚焦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6" name="矩形 112644"/>
          <p:cNvSpPr>
            <a:spLocks noChangeArrowheads="1"/>
          </p:cNvSpPr>
          <p:nvPr/>
        </p:nvSpPr>
        <p:spPr bwMode="auto">
          <a:xfrm>
            <a:off x="970540" y="5730835"/>
            <a:ext cx="7199715" cy="62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维持我们各项活动的能量从哪里来？</a:t>
            </a:r>
            <a:endParaRPr lang="zh-CN" altLang="en-US" sz="2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7654" y="1635760"/>
            <a:ext cx="7405489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能量的形式是多种多样的，这些能量之间是如何进行转换的呢？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21" y="2516433"/>
            <a:ext cx="4946183" cy="166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999" y="4292271"/>
            <a:ext cx="1752857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71" y="4292271"/>
            <a:ext cx="1753513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724" y="4292271"/>
            <a:ext cx="1770811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同侧圆角矩形 23"/>
          <p:cNvSpPr>
            <a:spLocks noChangeArrowheads="1"/>
          </p:cNvSpPr>
          <p:nvPr/>
        </p:nvSpPr>
        <p:spPr bwMode="auto">
          <a:xfrm>
            <a:off x="323855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045" y="1649413"/>
            <a:ext cx="7405489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太阳的能量是怎样传递到地球上的？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74" name="Picture 2" descr="\\qiyanlin\科学资料——转移来的\6年级上新\视频——教参配套光盘\图片\02 (26)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95" y="2333625"/>
            <a:ext cx="4791098" cy="31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190368" y="3104852"/>
            <a:ext cx="3628146" cy="1785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讨论：</a:t>
            </a:r>
            <a:endParaRPr lang="en-US" altLang="zh-CN" sz="2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太阳的能量是怎样传递给植物的？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阳光在植物的生长中起到了什么作用？</a:t>
            </a:r>
            <a:endParaRPr lang="zh-CN" altLang="en-US"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843" y="5593855"/>
            <a:ext cx="430768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太阳是自然界最大的能量来源。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同侧圆角矩形 23"/>
          <p:cNvSpPr>
            <a:spLocks noChangeArrowheads="1"/>
          </p:cNvSpPr>
          <p:nvPr/>
        </p:nvSpPr>
        <p:spPr bwMode="auto">
          <a:xfrm>
            <a:off x="323855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pic>
        <p:nvPicPr>
          <p:cNvPr id="2050" name="Picture 2" descr="\\qiyanlin\科学资料——转移来的\6年级上新\视频——教参配套光盘\图片\07 (23)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07" y="2271935"/>
            <a:ext cx="5256812" cy="253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761220" y="1649413"/>
            <a:ext cx="7405489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参照食物链，描述太阳为我们提供能量的过程。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同侧圆角矩形 23"/>
          <p:cNvSpPr>
            <a:spLocks noChangeArrowheads="1"/>
          </p:cNvSpPr>
          <p:nvPr/>
        </p:nvSpPr>
        <p:spPr bwMode="auto">
          <a:xfrm>
            <a:off x="323855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1221" y="1649413"/>
            <a:ext cx="3702744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电是从哪里来的？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5033" y="2219884"/>
            <a:ext cx="7317864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用手摇发电机可以发电，并点亮小灯泡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 descr="\\qiyanlin\科学资料——转移来的\6年级上新\视频——教参配套光盘\图片\08 (20)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178" y="3050889"/>
            <a:ext cx="3496469" cy="26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同侧圆角矩形 23"/>
          <p:cNvSpPr>
            <a:spLocks noChangeArrowheads="1"/>
          </p:cNvSpPr>
          <p:nvPr/>
        </p:nvSpPr>
        <p:spPr bwMode="auto">
          <a:xfrm>
            <a:off x="323855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1221" y="1649413"/>
            <a:ext cx="3702744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电是从哪里来的？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5033" y="2219884"/>
            <a:ext cx="7317864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实验：</a:t>
            </a:r>
            <a:r>
              <a:rPr lang="zh-CN" altLang="en-US" sz="2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用小电动机发电。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2" name="Picture 2" descr="\\qiyanlin\科学资料——转移来的\6年级上新\视频——教参配套光盘\图片\09 (18)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03" y="3087899"/>
            <a:ext cx="3662362" cy="279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014096" y="2212158"/>
            <a:ext cx="3628146" cy="38164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实验步骤：</a:t>
            </a:r>
            <a:endParaRPr lang="en-US" altLang="zh-CN" sz="2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）将小电动机和小灯泡连接成闭合回路。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）用手搓小电动机的轴使小电动机转动，观察小灯泡是否被点亮。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）将导线缠绕在指南针盒上，转动指南针盒使磁针方向与导线缠绕方向一致，再用手搓小电动机的轴，观察指南针的变化。</a:t>
            </a:r>
            <a:endParaRPr lang="zh-CN" altLang="en-US"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同侧圆角矩形 23"/>
          <p:cNvSpPr>
            <a:spLocks noChangeArrowheads="1"/>
          </p:cNvSpPr>
          <p:nvPr/>
        </p:nvSpPr>
        <p:spPr bwMode="auto">
          <a:xfrm>
            <a:off x="323855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1221" y="1649413"/>
            <a:ext cx="3702744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电是从哪里来的？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5033" y="2219884"/>
            <a:ext cx="7317864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实验：</a:t>
            </a:r>
            <a:r>
              <a:rPr lang="zh-CN" altLang="en-US" sz="2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用小电动机发电。</a:t>
            </a:r>
            <a:endParaRPr lang="zh-CN" altLang="en-US" sz="2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2" name="Picture 2" descr="\\qiyanlin\科学资料——转移来的\6年级上新\视频——教参配套光盘\图片\09 (18)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03" y="3087899"/>
            <a:ext cx="3662362" cy="279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104643" y="2856199"/>
            <a:ext cx="3628146" cy="31393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endParaRPr lang="en-US" altLang="zh-CN" sz="2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）小灯泡亮了吗？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）如果小灯泡没亮，是否能说小电动机没有产生电流？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）指南针发生了什么变化？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）有什么办法使小电动机转得更快一些？</a:t>
            </a:r>
            <a:endParaRPr lang="zh-CN" altLang="en-US" sz="2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同侧圆角矩形 23"/>
          <p:cNvSpPr>
            <a:spLocks noChangeArrowheads="1"/>
          </p:cNvSpPr>
          <p:nvPr/>
        </p:nvSpPr>
        <p:spPr bwMode="auto">
          <a:xfrm>
            <a:off x="323855" y="1042384"/>
            <a:ext cx="1331931" cy="388149"/>
          </a:xfrm>
          <a:custGeom>
            <a:avLst/>
            <a:gdLst>
              <a:gd name="T0" fmla="*/ 0 w 2000609"/>
              <a:gd name="T1" fmla="*/ 0 h 516419"/>
              <a:gd name="T2" fmla="*/ 2000609 w 2000609"/>
              <a:gd name="T3" fmla="*/ 516419 h 516419"/>
            </a:gdLst>
            <a:ahLst/>
            <a:cxnLst/>
            <a:rect l="T0" t="T1" r="T2" b="T3"/>
            <a:pathLst>
              <a:path w="2000609" h="516419">
                <a:moveTo>
                  <a:pt x="86071" y="0"/>
                </a:moveTo>
                <a:lnTo>
                  <a:pt x="1914537" y="0"/>
                </a:lnTo>
                <a:cubicBezTo>
                  <a:pt x="1962073" y="0"/>
                  <a:pt x="2000608" y="38535"/>
                  <a:pt x="2000608" y="86071"/>
                </a:cubicBezTo>
                <a:lnTo>
                  <a:pt x="2000609" y="516419"/>
                </a:lnTo>
                <a:lnTo>
                  <a:pt x="0" y="516419"/>
                </a:lnTo>
                <a:lnTo>
                  <a:pt x="0" y="86071"/>
                </a:lnTo>
                <a:cubicBezTo>
                  <a:pt x="0" y="38535"/>
                  <a:pt x="38535" y="0"/>
                  <a:pt x="86071" y="0"/>
                </a:cubicBezTo>
                <a:close/>
              </a:path>
            </a:pathLst>
          </a:custGeom>
          <a:gradFill rotWithShape="1">
            <a:gsLst>
              <a:gs pos="0">
                <a:srgbClr val="A6E4FF"/>
              </a:gs>
              <a:gs pos="34999">
                <a:srgbClr val="BFEDFF"/>
              </a:gs>
              <a:gs pos="100000">
                <a:srgbClr val="E6F9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25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黑体" panose="02010609060101010101" pitchFamily="49" charset="-122"/>
              </a:rPr>
              <a:t>二、探索</a:t>
            </a:r>
            <a:endParaRPr lang="zh-CN" altLang="en-US" sz="225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5033" y="1696664"/>
            <a:ext cx="73178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讨论：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有什么办法使小电动机转得更快一些？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6" name="Picture 2" descr="\\qiyanlin\科学资料——转移来的\6年级上新\视频——教参配套光盘\图片\10 (13)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46" y="3396120"/>
            <a:ext cx="3199819" cy="244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38084" y="2369534"/>
            <a:ext cx="7061010" cy="77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20" dirty="0"/>
              <a:t>         用线绕在小电动机的轴上，拉动线，可以使小电动机转得快一些，能使小电动机多发电。</a:t>
            </a:r>
            <a:endParaRPr lang="zh-CN" altLang="en-US" sz="2220" dirty="0"/>
          </a:p>
        </p:txBody>
      </p:sp>
    </p:spTree>
    <p:custDataLst>
      <p:tags r:id="rId2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主题4</Template>
  <TotalTime>0</TotalTime>
  <Words>1173</Words>
  <Application>WPS 演示</Application>
  <PresentationFormat>全屏显示(4:3)</PresentationFormat>
  <Paragraphs>130</Paragraphs>
  <Slides>18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Wingdings</vt:lpstr>
      <vt:lpstr>Calibri</vt:lpstr>
      <vt:lpstr>Times New Roman</vt:lpstr>
      <vt:lpstr>Calibri</vt:lpstr>
      <vt:lpstr>华文新魏</vt:lpstr>
      <vt:lpstr>黑体</vt:lpstr>
      <vt:lpstr>Times New Roman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周禹</dc:creator>
  <cp:lastModifiedBy>☞ ♚ ☜</cp:lastModifiedBy>
  <cp:revision>243</cp:revision>
  <dcterms:created xsi:type="dcterms:W3CDTF">2019-03-27T07:15:00Z</dcterms:created>
  <dcterms:modified xsi:type="dcterms:W3CDTF">2024-07-01T02:07:48Z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ICV">
    <vt:lpwstr>F0AEC133F69D4A279656F58906AB05C0_11</vt:lpwstr>
  </property>
  <property fmtid="{D5CDD505-2E9C-101B-9397-08002B2CF9AE}" pid="4" name="KSOTemplateUUID">
    <vt:lpwstr>v1.0_mb_WcEzHHSZCTD68mfAUVDQdg==</vt:lpwstr>
  </property>
</Properties>
</file>